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9"/>
  </p:notesMasterIdLst>
  <p:sldIdLst>
    <p:sldId id="256" r:id="rId2"/>
    <p:sldId id="262" r:id="rId3"/>
    <p:sldId id="261" r:id="rId4"/>
    <p:sldId id="257" r:id="rId5"/>
    <p:sldId id="263" r:id="rId6"/>
    <p:sldId id="265" r:id="rId7"/>
    <p:sldId id="267" r:id="rId8"/>
    <p:sldId id="268" r:id="rId9"/>
    <p:sldId id="266" r:id="rId10"/>
    <p:sldId id="260" r:id="rId11"/>
    <p:sldId id="269" r:id="rId12"/>
    <p:sldId id="270" r:id="rId13"/>
    <p:sldId id="271" r:id="rId14"/>
    <p:sldId id="272" r:id="rId15"/>
    <p:sldId id="273" r:id="rId16"/>
    <p:sldId id="274" r:id="rId17"/>
    <p:sldId id="275" r:id="rId18"/>
  </p:sldIdLst>
  <p:sldSz cx="9144000" cy="5143500" type="screen16x9"/>
  <p:notesSz cx="6858000" cy="9144000"/>
  <p:embeddedFontLst>
    <p:embeddedFont>
      <p:font typeface="Baloo Bhai 2" panose="020B0604020202020204" charset="0"/>
      <p:regular r:id="rId20"/>
      <p:bold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Grandstander Black" panose="020B0604020202020204" charset="0"/>
      <p:bold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Vorstellung Projekt" id="{6E0EEEF4-4EA7-447D-AD0B-85D0531B7D2A}">
          <p14:sldIdLst>
            <p14:sldId id="256"/>
            <p14:sldId id="262"/>
            <p14:sldId id="261"/>
          </p14:sldIdLst>
        </p14:section>
        <p14:section name="Stunde 1" id="{CAEC63A9-9BF3-476B-8E8F-7A4AF3651C9C}">
          <p14:sldIdLst>
            <p14:sldId id="257"/>
            <p14:sldId id="263"/>
            <p14:sldId id="265"/>
            <p14:sldId id="267"/>
            <p14:sldId id="268"/>
            <p14:sldId id="266"/>
          </p14:sldIdLst>
        </p14:section>
        <p14:section name="Stunde 2" id="{4A4A4F63-22E7-4543-B37D-37ABF732F74E}">
          <p14:sldIdLst>
            <p14:sldId id="260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Stunde 3" id="{C8F30385-1A42-46C0-B461-BA0583D8312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F44BF2-1686-463D-8D5F-BA91A69F0C76}">
  <a:tblStyle styleId="{AFF44BF2-1686-463D-8D5F-BA91A69F0C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26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82DA7-9D41-4FDB-9EAA-48EB3BB07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04958"/>
            <a:ext cx="6858000" cy="1327595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21794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E512C1-B15C-4735-8467-66E93740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875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8528E1-C32B-4ECD-BCB7-98CCE97C1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0985" y="1018565"/>
            <a:ext cx="4154365" cy="3263503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457200" indent="-317500">
              <a:spcBef>
                <a:spcPts val="600"/>
              </a:spcBef>
              <a:buFont typeface="Symbol" panose="05050102010706020507" pitchFamily="18" charset="2"/>
              <a:buChar char="-"/>
              <a:defRPr sz="1800"/>
            </a:lvl1pPr>
            <a:lvl2pPr marL="914400" indent="-317500">
              <a:spcBef>
                <a:spcPts val="600"/>
              </a:spcBef>
              <a:buFont typeface="Arial" panose="020B0604020202020204" pitchFamily="34" charset="0"/>
              <a:buChar char="•"/>
              <a:defRPr sz="1800"/>
            </a:lvl2pPr>
            <a:lvl3pPr marL="1371600" indent="-317500">
              <a:spcBef>
                <a:spcPts val="600"/>
              </a:spcBef>
              <a:buFont typeface="Arial" panose="020B0604020202020204" pitchFamily="34" charset="0"/>
              <a:buChar char="→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19651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andstander Black"/>
              <a:buNone/>
              <a:defRPr sz="3000">
                <a:solidFill>
                  <a:schemeClr val="dk1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andstander Black"/>
              <a:buNone/>
              <a:defRPr sz="3000">
                <a:solidFill>
                  <a:schemeClr val="dk1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andstander Black"/>
              <a:buNone/>
              <a:defRPr sz="3000">
                <a:solidFill>
                  <a:schemeClr val="dk1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andstander Black"/>
              <a:buNone/>
              <a:defRPr sz="3000">
                <a:solidFill>
                  <a:schemeClr val="dk1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andstander Black"/>
              <a:buNone/>
              <a:defRPr sz="3000">
                <a:solidFill>
                  <a:schemeClr val="dk1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andstander Black"/>
              <a:buNone/>
              <a:defRPr sz="3000">
                <a:solidFill>
                  <a:schemeClr val="dk1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andstander Black"/>
              <a:buNone/>
              <a:defRPr sz="3000">
                <a:solidFill>
                  <a:schemeClr val="dk1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andstander Black"/>
              <a:buNone/>
              <a:defRPr sz="3000">
                <a:solidFill>
                  <a:schemeClr val="dk1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andstander Black"/>
              <a:buNone/>
              <a:defRPr sz="3000">
                <a:solidFill>
                  <a:schemeClr val="dk1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Bhai 2"/>
              <a:buChar char="●"/>
              <a:defRPr>
                <a:solidFill>
                  <a:schemeClr val="dk2"/>
                </a:solidFill>
                <a:latin typeface="Baloo Bhai 2"/>
                <a:ea typeface="Baloo Bhai 2"/>
                <a:cs typeface="Baloo Bhai 2"/>
                <a:sym typeface="Baloo Bhai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Bhai 2"/>
              <a:buChar char="○"/>
              <a:defRPr>
                <a:solidFill>
                  <a:schemeClr val="dk2"/>
                </a:solidFill>
                <a:latin typeface="Baloo Bhai 2"/>
                <a:ea typeface="Baloo Bhai 2"/>
                <a:cs typeface="Baloo Bhai 2"/>
                <a:sym typeface="Baloo Bhai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Bhai 2"/>
              <a:buChar char="■"/>
              <a:defRPr>
                <a:solidFill>
                  <a:schemeClr val="dk2"/>
                </a:solidFill>
                <a:latin typeface="Baloo Bhai 2"/>
                <a:ea typeface="Baloo Bhai 2"/>
                <a:cs typeface="Baloo Bhai 2"/>
                <a:sym typeface="Baloo Bhai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Bhai 2"/>
              <a:buChar char="●"/>
              <a:defRPr>
                <a:solidFill>
                  <a:schemeClr val="dk2"/>
                </a:solidFill>
                <a:latin typeface="Baloo Bhai 2"/>
                <a:ea typeface="Baloo Bhai 2"/>
                <a:cs typeface="Baloo Bhai 2"/>
                <a:sym typeface="Baloo Bhai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Bhai 2"/>
              <a:buChar char="○"/>
              <a:defRPr>
                <a:solidFill>
                  <a:schemeClr val="dk2"/>
                </a:solidFill>
                <a:latin typeface="Baloo Bhai 2"/>
                <a:ea typeface="Baloo Bhai 2"/>
                <a:cs typeface="Baloo Bhai 2"/>
                <a:sym typeface="Baloo Bhai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Bhai 2"/>
              <a:buChar char="■"/>
              <a:defRPr>
                <a:solidFill>
                  <a:schemeClr val="dk2"/>
                </a:solidFill>
                <a:latin typeface="Baloo Bhai 2"/>
                <a:ea typeface="Baloo Bhai 2"/>
                <a:cs typeface="Baloo Bhai 2"/>
                <a:sym typeface="Baloo Bhai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Bhai 2"/>
              <a:buChar char="●"/>
              <a:defRPr>
                <a:solidFill>
                  <a:schemeClr val="dk2"/>
                </a:solidFill>
                <a:latin typeface="Baloo Bhai 2"/>
                <a:ea typeface="Baloo Bhai 2"/>
                <a:cs typeface="Baloo Bhai 2"/>
                <a:sym typeface="Baloo Bhai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Bhai 2"/>
              <a:buChar char="○"/>
              <a:defRPr>
                <a:solidFill>
                  <a:schemeClr val="dk2"/>
                </a:solidFill>
                <a:latin typeface="Baloo Bhai 2"/>
                <a:ea typeface="Baloo Bhai 2"/>
                <a:cs typeface="Baloo Bhai 2"/>
                <a:sym typeface="Baloo Bhai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loo Bhai 2"/>
              <a:buChar char="■"/>
              <a:defRPr>
                <a:solidFill>
                  <a:schemeClr val="dk2"/>
                </a:solidFill>
                <a:latin typeface="Baloo Bhai 2"/>
                <a:ea typeface="Baloo Bhai 2"/>
                <a:cs typeface="Baloo Bhai 2"/>
                <a:sym typeface="Baloo Bhai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78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7BC999C-BE25-4978-9E08-9F2AB1F13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754" y="204958"/>
            <a:ext cx="8394492" cy="1327595"/>
          </a:xfrm>
        </p:spPr>
        <p:txBody>
          <a:bodyPr/>
          <a:lstStyle/>
          <a:p>
            <a:r>
              <a:rPr lang="de-DE" dirty="0"/>
              <a:t>Google </a:t>
            </a:r>
            <a:r>
              <a:rPr lang="de-DE" dirty="0" err="1"/>
              <a:t>Dinosaur</a:t>
            </a:r>
            <a:r>
              <a:rPr lang="de-DE" dirty="0"/>
              <a:t> Game Clone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DinoJump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42D272A-8FBF-41F5-820E-8FB080FDC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847" y="2926620"/>
            <a:ext cx="1041015" cy="16176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31303D4-A1AE-16B5-56CA-9E73DA9C3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77" y="2720714"/>
            <a:ext cx="2057199" cy="20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8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61C8CEAF-1F2C-B1FF-C653-59F16D7A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724" y="3086071"/>
            <a:ext cx="1661304" cy="145554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5453855-D58F-1C39-C788-9E1C9F30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06" y="3086071"/>
            <a:ext cx="1661304" cy="13945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422993-81AD-489B-9AF4-971C8AF7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Dino soll „laufen“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F8D2AD-8974-4784-AE3A-AF62723CF8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Problem: Veränderung der </a:t>
            </a:r>
            <a:br>
              <a:rPr lang="de-DE" dirty="0"/>
            </a:br>
            <a:r>
              <a:rPr lang="de-DE" dirty="0"/>
              <a:t>x-Koordinate führt dazu, dass Dino aus Bild läuft</a:t>
            </a:r>
          </a:p>
          <a:p>
            <a:r>
              <a:rPr lang="de-DE" dirty="0"/>
              <a:t>Anschein erregen:</a:t>
            </a:r>
          </a:p>
          <a:p>
            <a:pPr lvl="1"/>
            <a:r>
              <a:rPr lang="de-DE" dirty="0"/>
              <a:t>Hintergrund bewegen</a:t>
            </a:r>
          </a:p>
          <a:p>
            <a:pPr lvl="1"/>
            <a:r>
              <a:rPr lang="de-DE" dirty="0"/>
              <a:t>Boden bewegen</a:t>
            </a:r>
          </a:p>
          <a:p>
            <a:pPr lvl="1"/>
            <a:r>
              <a:rPr lang="de-DE" dirty="0"/>
              <a:t>Beinchen bewegen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4D8C674-6049-4816-8845-810861D502C2}"/>
              </a:ext>
            </a:extLst>
          </p:cNvPr>
          <p:cNvCxnSpPr>
            <a:cxnSpLocks/>
          </p:cNvCxnSpPr>
          <p:nvPr/>
        </p:nvCxnSpPr>
        <p:spPr>
          <a:xfrm flipV="1">
            <a:off x="3312000" y="3725056"/>
            <a:ext cx="858273" cy="0"/>
          </a:xfrm>
          <a:prstGeom prst="straightConnector1">
            <a:avLst/>
          </a:prstGeom>
          <a:ln w="76200">
            <a:solidFill>
              <a:srgbClr val="0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F78A199-5465-4F20-910A-24E99BBEE171}"/>
              </a:ext>
            </a:extLst>
          </p:cNvPr>
          <p:cNvCxnSpPr/>
          <p:nvPr/>
        </p:nvCxnSpPr>
        <p:spPr>
          <a:xfrm flipV="1">
            <a:off x="2724376" y="2310983"/>
            <a:ext cx="858273" cy="0"/>
          </a:xfrm>
          <a:prstGeom prst="straightConnector1">
            <a:avLst/>
          </a:prstGeom>
          <a:ln w="76200">
            <a:solidFill>
              <a:srgbClr val="0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1D1B5A3-9D26-4E74-92CC-8D8DC5C4C23D}"/>
              </a:ext>
            </a:extLst>
          </p:cNvPr>
          <p:cNvCxnSpPr/>
          <p:nvPr/>
        </p:nvCxnSpPr>
        <p:spPr>
          <a:xfrm flipV="1">
            <a:off x="2724376" y="4837664"/>
            <a:ext cx="858273" cy="0"/>
          </a:xfrm>
          <a:prstGeom prst="straightConnector1">
            <a:avLst/>
          </a:prstGeom>
          <a:ln w="76200">
            <a:solidFill>
              <a:srgbClr val="0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E7539E6-43BC-4834-BB77-D3B95093F754}"/>
              </a:ext>
            </a:extLst>
          </p:cNvPr>
          <p:cNvCxnSpPr/>
          <p:nvPr/>
        </p:nvCxnSpPr>
        <p:spPr>
          <a:xfrm>
            <a:off x="736170" y="4282068"/>
            <a:ext cx="0" cy="193728"/>
          </a:xfrm>
          <a:prstGeom prst="straightConnector1">
            <a:avLst/>
          </a:prstGeom>
          <a:ln w="31750">
            <a:solidFill>
              <a:schemeClr val="tx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AF44388-62EB-4242-829E-288EDF3B58C5}"/>
              </a:ext>
            </a:extLst>
          </p:cNvPr>
          <p:cNvCxnSpPr/>
          <p:nvPr/>
        </p:nvCxnSpPr>
        <p:spPr>
          <a:xfrm>
            <a:off x="992118" y="4282068"/>
            <a:ext cx="0" cy="193728"/>
          </a:xfrm>
          <a:prstGeom prst="straightConnector1">
            <a:avLst/>
          </a:prstGeom>
          <a:ln w="317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ACF117C-7DDC-4C40-A5F9-CCD8F30F0AF1}"/>
              </a:ext>
            </a:extLst>
          </p:cNvPr>
          <p:cNvCxnSpPr/>
          <p:nvPr/>
        </p:nvCxnSpPr>
        <p:spPr>
          <a:xfrm>
            <a:off x="2450574" y="4282068"/>
            <a:ext cx="0" cy="193728"/>
          </a:xfrm>
          <a:prstGeom prst="straightConnector1">
            <a:avLst/>
          </a:prstGeom>
          <a:ln w="31750">
            <a:solidFill>
              <a:schemeClr val="tx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B70B0EB-95FC-438B-9430-503A3E4D3DF4}"/>
              </a:ext>
            </a:extLst>
          </p:cNvPr>
          <p:cNvCxnSpPr/>
          <p:nvPr/>
        </p:nvCxnSpPr>
        <p:spPr>
          <a:xfrm>
            <a:off x="2695447" y="4256128"/>
            <a:ext cx="0" cy="193728"/>
          </a:xfrm>
          <a:prstGeom prst="straightConnector1">
            <a:avLst/>
          </a:prstGeom>
          <a:ln w="31750">
            <a:solidFill>
              <a:schemeClr val="tx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000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61C8CEAF-1F2C-B1FF-C653-59F16D7A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724" y="3086071"/>
            <a:ext cx="1661304" cy="145554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5453855-D58F-1C39-C788-9E1C9F30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06" y="3086071"/>
            <a:ext cx="1661304" cy="13945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422993-81AD-489B-9AF4-971C8AF7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Dino soll „laufen“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F8D2AD-8974-4784-AE3A-AF62723CF8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Problem: Veränderung der </a:t>
            </a:r>
            <a:br>
              <a:rPr lang="de-DE" dirty="0"/>
            </a:br>
            <a:r>
              <a:rPr lang="de-DE" dirty="0"/>
              <a:t>x-Koordinate führt dazu, dass Dino aus Bild läuft</a:t>
            </a:r>
          </a:p>
          <a:p>
            <a:r>
              <a:rPr lang="de-DE" dirty="0"/>
              <a:t>Anschein erregen:</a:t>
            </a:r>
          </a:p>
          <a:p>
            <a:pPr lvl="1"/>
            <a:r>
              <a:rPr lang="de-DE" dirty="0"/>
              <a:t>Hintergrund bewegen</a:t>
            </a:r>
          </a:p>
          <a:p>
            <a:pPr lvl="1"/>
            <a:r>
              <a:rPr lang="de-DE" dirty="0"/>
              <a:t>Boden bewegen</a:t>
            </a:r>
          </a:p>
          <a:p>
            <a:pPr lvl="1"/>
            <a:r>
              <a:rPr lang="de-DE" dirty="0"/>
              <a:t>Beinchen bewegen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4D8C674-6049-4816-8845-810861D502C2}"/>
              </a:ext>
            </a:extLst>
          </p:cNvPr>
          <p:cNvCxnSpPr>
            <a:cxnSpLocks/>
          </p:cNvCxnSpPr>
          <p:nvPr/>
        </p:nvCxnSpPr>
        <p:spPr>
          <a:xfrm flipV="1">
            <a:off x="3312000" y="3725056"/>
            <a:ext cx="858273" cy="0"/>
          </a:xfrm>
          <a:prstGeom prst="straightConnector1">
            <a:avLst/>
          </a:prstGeom>
          <a:ln w="76200">
            <a:solidFill>
              <a:srgbClr val="0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F78A199-5465-4F20-910A-24E99BBEE171}"/>
              </a:ext>
            </a:extLst>
          </p:cNvPr>
          <p:cNvCxnSpPr/>
          <p:nvPr/>
        </p:nvCxnSpPr>
        <p:spPr>
          <a:xfrm flipV="1">
            <a:off x="2724376" y="2310983"/>
            <a:ext cx="858273" cy="0"/>
          </a:xfrm>
          <a:prstGeom prst="straightConnector1">
            <a:avLst/>
          </a:prstGeom>
          <a:ln w="76200">
            <a:solidFill>
              <a:srgbClr val="0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1D1B5A3-9D26-4E74-92CC-8D8DC5C4C23D}"/>
              </a:ext>
            </a:extLst>
          </p:cNvPr>
          <p:cNvCxnSpPr/>
          <p:nvPr/>
        </p:nvCxnSpPr>
        <p:spPr>
          <a:xfrm flipV="1">
            <a:off x="2724376" y="4837664"/>
            <a:ext cx="858273" cy="0"/>
          </a:xfrm>
          <a:prstGeom prst="straightConnector1">
            <a:avLst/>
          </a:prstGeom>
          <a:ln w="76200">
            <a:solidFill>
              <a:srgbClr val="0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E7539E6-43BC-4834-BB77-D3B95093F754}"/>
              </a:ext>
            </a:extLst>
          </p:cNvPr>
          <p:cNvCxnSpPr/>
          <p:nvPr/>
        </p:nvCxnSpPr>
        <p:spPr>
          <a:xfrm>
            <a:off x="736170" y="4282068"/>
            <a:ext cx="0" cy="193728"/>
          </a:xfrm>
          <a:prstGeom prst="straightConnector1">
            <a:avLst/>
          </a:prstGeom>
          <a:ln w="31750">
            <a:solidFill>
              <a:schemeClr val="tx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AF44388-62EB-4242-829E-288EDF3B58C5}"/>
              </a:ext>
            </a:extLst>
          </p:cNvPr>
          <p:cNvCxnSpPr/>
          <p:nvPr/>
        </p:nvCxnSpPr>
        <p:spPr>
          <a:xfrm>
            <a:off x="992118" y="4282068"/>
            <a:ext cx="0" cy="193728"/>
          </a:xfrm>
          <a:prstGeom prst="straightConnector1">
            <a:avLst/>
          </a:prstGeom>
          <a:ln w="317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ACF117C-7DDC-4C40-A5F9-CCD8F30F0AF1}"/>
              </a:ext>
            </a:extLst>
          </p:cNvPr>
          <p:cNvCxnSpPr/>
          <p:nvPr/>
        </p:nvCxnSpPr>
        <p:spPr>
          <a:xfrm>
            <a:off x="2450574" y="4282068"/>
            <a:ext cx="0" cy="193728"/>
          </a:xfrm>
          <a:prstGeom prst="straightConnector1">
            <a:avLst/>
          </a:prstGeom>
          <a:ln w="31750">
            <a:solidFill>
              <a:schemeClr val="tx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B70B0EB-95FC-438B-9430-503A3E4D3DF4}"/>
              </a:ext>
            </a:extLst>
          </p:cNvPr>
          <p:cNvCxnSpPr/>
          <p:nvPr/>
        </p:nvCxnSpPr>
        <p:spPr>
          <a:xfrm>
            <a:off x="2695447" y="4256128"/>
            <a:ext cx="0" cy="193728"/>
          </a:xfrm>
          <a:prstGeom prst="straightConnector1">
            <a:avLst/>
          </a:prstGeom>
          <a:ln w="31750">
            <a:solidFill>
              <a:schemeClr val="tx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618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422993-81AD-489B-9AF4-971C8AF7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Dino soll „laufen“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F8D2AD-8974-4784-AE3A-AF62723CF8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Hintergrund bewegen:</a:t>
            </a:r>
          </a:p>
          <a:p>
            <a:pPr lvl="1"/>
            <a:r>
              <a:rPr lang="de-DE" dirty="0"/>
              <a:t>Variable: </a:t>
            </a:r>
            <a:r>
              <a:rPr lang="de-DE" dirty="0" err="1">
                <a:latin typeface="Consolas" panose="020B0609020204030204" pitchFamily="49" charset="0"/>
              </a:rPr>
              <a:t>bgMove</a:t>
            </a:r>
            <a:r>
              <a:rPr lang="de-DE" dirty="0">
                <a:latin typeface="Consolas" panose="020B0609020204030204" pitchFamily="49" charset="0"/>
              </a:rPr>
              <a:t> = 0</a:t>
            </a:r>
          </a:p>
          <a:p>
            <a:pPr lvl="1"/>
            <a:r>
              <a:rPr lang="de-DE" dirty="0" err="1"/>
              <a:t>bgMove</a:t>
            </a:r>
            <a:r>
              <a:rPr lang="de-DE" dirty="0"/>
              <a:t> nach jedem durchlauf des Mainloops verringert</a:t>
            </a:r>
          </a:p>
          <a:p>
            <a:pPr lvl="1"/>
            <a:r>
              <a:rPr lang="de-DE" dirty="0"/>
              <a:t>(Verringern für Bewegung nach links)</a:t>
            </a:r>
          </a:p>
          <a:p>
            <a:pPr lvl="1"/>
            <a:r>
              <a:rPr lang="de-DE" dirty="0"/>
              <a:t>Problem?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4D8C674-6049-4816-8845-810861D502C2}"/>
              </a:ext>
            </a:extLst>
          </p:cNvPr>
          <p:cNvCxnSpPr>
            <a:cxnSpLocks/>
          </p:cNvCxnSpPr>
          <p:nvPr/>
        </p:nvCxnSpPr>
        <p:spPr>
          <a:xfrm flipV="1">
            <a:off x="3312000" y="3725056"/>
            <a:ext cx="858273" cy="0"/>
          </a:xfrm>
          <a:prstGeom prst="straightConnector1">
            <a:avLst/>
          </a:prstGeom>
          <a:ln w="76200">
            <a:solidFill>
              <a:srgbClr val="0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F78A199-5465-4F20-910A-24E99BBEE171}"/>
              </a:ext>
            </a:extLst>
          </p:cNvPr>
          <p:cNvCxnSpPr/>
          <p:nvPr/>
        </p:nvCxnSpPr>
        <p:spPr>
          <a:xfrm flipV="1">
            <a:off x="2724376" y="2310983"/>
            <a:ext cx="858273" cy="0"/>
          </a:xfrm>
          <a:prstGeom prst="straightConnector1">
            <a:avLst/>
          </a:prstGeom>
          <a:ln w="76200">
            <a:solidFill>
              <a:srgbClr val="0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1D1B5A3-9D26-4E74-92CC-8D8DC5C4C23D}"/>
              </a:ext>
            </a:extLst>
          </p:cNvPr>
          <p:cNvCxnSpPr/>
          <p:nvPr/>
        </p:nvCxnSpPr>
        <p:spPr>
          <a:xfrm flipV="1">
            <a:off x="2724376" y="4837664"/>
            <a:ext cx="858273" cy="0"/>
          </a:xfrm>
          <a:prstGeom prst="straightConnector1">
            <a:avLst/>
          </a:prstGeom>
          <a:ln w="76200">
            <a:solidFill>
              <a:srgbClr val="0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761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422993-81AD-489B-9AF4-971C8AF7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Dino soll „laufen“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F8D2AD-8974-4784-AE3A-AF62723CF8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Problem:</a:t>
            </a:r>
          </a:p>
          <a:p>
            <a:pPr lvl="1"/>
            <a:r>
              <a:rPr lang="de-DE" dirty="0"/>
              <a:t>Hintergrund irgendwann am Ende (bei </a:t>
            </a:r>
            <a:r>
              <a:rPr lang="de-DE" dirty="0" err="1">
                <a:latin typeface="Consolas" panose="020B0609020204030204" pitchFamily="49" charset="0"/>
              </a:rPr>
              <a:t>bgMove</a:t>
            </a:r>
            <a:r>
              <a:rPr lang="de-DE" dirty="0">
                <a:latin typeface="Consolas" panose="020B0609020204030204" pitchFamily="49" charset="0"/>
              </a:rPr>
              <a:t> = -4096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Funktion, die überprüft wann diese Koordinate erreicht ist und sie auf 0 zurücksetzt</a:t>
            </a:r>
          </a:p>
          <a:p>
            <a:pPr marL="139700" indent="0">
              <a:buNone/>
            </a:pPr>
            <a:endParaRPr lang="de-DE" dirty="0">
              <a:latin typeface="Consolas" panose="020B0609020204030204" pitchFamily="49" charset="0"/>
            </a:endParaRPr>
          </a:p>
          <a:p>
            <a:pPr marL="139700" indent="0">
              <a:buNone/>
            </a:pPr>
            <a:r>
              <a:rPr lang="de-DE" dirty="0" err="1">
                <a:latin typeface="Consolas" panose="020B0609020204030204" pitchFamily="49" charset="0"/>
              </a:rPr>
              <a:t>moveSurface</a:t>
            </a:r>
            <a:r>
              <a:rPr lang="de-DE" dirty="0">
                <a:latin typeface="Consolas" panose="020B0609020204030204" pitchFamily="49" charset="0"/>
              </a:rPr>
              <a:t>(</a:t>
            </a:r>
            <a:r>
              <a:rPr lang="de-DE" dirty="0" err="1">
                <a:latin typeface="Consolas" panose="020B0609020204030204" pitchFamily="49" charset="0"/>
              </a:rPr>
              <a:t>var</a:t>
            </a:r>
            <a:r>
              <a:rPr lang="de-DE" dirty="0">
                <a:latin typeface="Consolas" panose="020B0609020204030204" pitchFamily="49" charset="0"/>
              </a:rPr>
              <a:t>, </a:t>
            </a:r>
            <a:r>
              <a:rPr lang="de-DE" dirty="0" err="1">
                <a:latin typeface="Consolas" panose="020B0609020204030204" pitchFamily="49" charset="0"/>
              </a:rPr>
              <a:t>speed</a:t>
            </a:r>
            <a:r>
              <a:rPr lang="de-DE" dirty="0">
                <a:latin typeface="Consolas" panose="020B0609020204030204" pitchFamily="49" charset="0"/>
              </a:rPr>
              <a:t>, end)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4D8C674-6049-4816-8845-810861D502C2}"/>
              </a:ext>
            </a:extLst>
          </p:cNvPr>
          <p:cNvCxnSpPr>
            <a:cxnSpLocks/>
          </p:cNvCxnSpPr>
          <p:nvPr/>
        </p:nvCxnSpPr>
        <p:spPr>
          <a:xfrm flipV="1">
            <a:off x="3312000" y="3725056"/>
            <a:ext cx="858273" cy="0"/>
          </a:xfrm>
          <a:prstGeom prst="straightConnector1">
            <a:avLst/>
          </a:prstGeom>
          <a:ln w="76200">
            <a:solidFill>
              <a:srgbClr val="0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F78A199-5465-4F20-910A-24E99BBEE171}"/>
              </a:ext>
            </a:extLst>
          </p:cNvPr>
          <p:cNvCxnSpPr/>
          <p:nvPr/>
        </p:nvCxnSpPr>
        <p:spPr>
          <a:xfrm flipV="1">
            <a:off x="2724376" y="2310983"/>
            <a:ext cx="858273" cy="0"/>
          </a:xfrm>
          <a:prstGeom prst="straightConnector1">
            <a:avLst/>
          </a:prstGeom>
          <a:ln w="76200">
            <a:solidFill>
              <a:srgbClr val="0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1D1B5A3-9D26-4E74-92CC-8D8DC5C4C23D}"/>
              </a:ext>
            </a:extLst>
          </p:cNvPr>
          <p:cNvCxnSpPr/>
          <p:nvPr/>
        </p:nvCxnSpPr>
        <p:spPr>
          <a:xfrm flipV="1">
            <a:off x="2724376" y="4837664"/>
            <a:ext cx="858273" cy="0"/>
          </a:xfrm>
          <a:prstGeom prst="straightConnector1">
            <a:avLst/>
          </a:prstGeom>
          <a:ln w="76200">
            <a:solidFill>
              <a:srgbClr val="0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722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422993-81AD-489B-9AF4-971C8AF7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Dino soll „laufen“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F8D2AD-8974-4784-AE3A-AF62723CF8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Boden bewegen:</a:t>
            </a:r>
          </a:p>
          <a:p>
            <a:pPr lvl="1"/>
            <a:r>
              <a:rPr lang="de-DE" dirty="0"/>
              <a:t>Trennung in Boden und Hintergrund</a:t>
            </a:r>
          </a:p>
          <a:p>
            <a:pPr lvl="2"/>
            <a:r>
              <a:rPr lang="de-DE" dirty="0"/>
              <a:t>Hintergrund langsamer als Boden = Angenehmer für Augen</a:t>
            </a:r>
          </a:p>
          <a:p>
            <a:pPr lvl="1"/>
            <a:r>
              <a:rPr lang="de-DE" dirty="0"/>
              <a:t>gleiches </a:t>
            </a:r>
            <a:r>
              <a:rPr lang="de-DE" dirty="0" err="1"/>
              <a:t>bgMove</a:t>
            </a:r>
            <a:r>
              <a:rPr lang="de-DE" dirty="0"/>
              <a:t>, nur </a:t>
            </a:r>
            <a:r>
              <a:rPr lang="de-DE" dirty="0" err="1"/>
              <a:t>flMove</a:t>
            </a:r>
            <a:endParaRPr lang="de-DE" dirty="0"/>
          </a:p>
          <a:p>
            <a:pPr lvl="1"/>
            <a:r>
              <a:rPr lang="de-DE" dirty="0" err="1"/>
              <a:t>bgMove</a:t>
            </a:r>
            <a:r>
              <a:rPr lang="de-DE" dirty="0"/>
              <a:t> nach Loop nur um ¼ des Speeds erhöhen</a:t>
            </a:r>
          </a:p>
          <a:p>
            <a:pPr lvl="1"/>
            <a:endParaRPr lang="de-DE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4D8C674-6049-4816-8845-810861D502C2}"/>
              </a:ext>
            </a:extLst>
          </p:cNvPr>
          <p:cNvCxnSpPr>
            <a:cxnSpLocks/>
          </p:cNvCxnSpPr>
          <p:nvPr/>
        </p:nvCxnSpPr>
        <p:spPr>
          <a:xfrm flipV="1">
            <a:off x="3312000" y="3725056"/>
            <a:ext cx="858273" cy="0"/>
          </a:xfrm>
          <a:prstGeom prst="straightConnector1">
            <a:avLst/>
          </a:prstGeom>
          <a:ln w="76200">
            <a:solidFill>
              <a:srgbClr val="0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F78A199-5465-4F20-910A-24E99BBEE171}"/>
              </a:ext>
            </a:extLst>
          </p:cNvPr>
          <p:cNvCxnSpPr/>
          <p:nvPr/>
        </p:nvCxnSpPr>
        <p:spPr>
          <a:xfrm flipV="1">
            <a:off x="2724376" y="2310983"/>
            <a:ext cx="858273" cy="0"/>
          </a:xfrm>
          <a:prstGeom prst="straightConnector1">
            <a:avLst/>
          </a:prstGeom>
          <a:ln w="76200">
            <a:solidFill>
              <a:srgbClr val="0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1D1B5A3-9D26-4E74-92CC-8D8DC5C4C23D}"/>
              </a:ext>
            </a:extLst>
          </p:cNvPr>
          <p:cNvCxnSpPr/>
          <p:nvPr/>
        </p:nvCxnSpPr>
        <p:spPr>
          <a:xfrm flipV="1">
            <a:off x="2724376" y="4837664"/>
            <a:ext cx="858273" cy="0"/>
          </a:xfrm>
          <a:prstGeom prst="straightConnector1">
            <a:avLst/>
          </a:prstGeom>
          <a:ln w="76200">
            <a:solidFill>
              <a:srgbClr val="0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133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422993-81AD-489B-9AF4-971C8AF7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Dino soll „laufen“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F8D2AD-8974-4784-AE3A-AF62723CF8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Schneller werden von Zeit zu Zeit</a:t>
            </a:r>
          </a:p>
          <a:p>
            <a:pPr lvl="1"/>
            <a:r>
              <a:rPr lang="de-DE" dirty="0"/>
              <a:t>Variable Speed: </a:t>
            </a:r>
            <a:r>
              <a:rPr lang="de-DE" dirty="0" err="1">
                <a:latin typeface="Consolas" panose="020B0609020204030204" pitchFamily="49" charset="0"/>
              </a:rPr>
              <a:t>speed</a:t>
            </a:r>
            <a:r>
              <a:rPr lang="de-DE" dirty="0">
                <a:latin typeface="Consolas" panose="020B0609020204030204" pitchFamily="49" charset="0"/>
              </a:rPr>
              <a:t> = 10</a:t>
            </a:r>
          </a:p>
          <a:p>
            <a:pPr lvl="1"/>
            <a:r>
              <a:rPr lang="de-DE" dirty="0"/>
              <a:t>erhöht sich um 0,05 pro Loop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Scoreboard</a:t>
            </a:r>
            <a:endParaRPr lang="de-DE" dirty="0"/>
          </a:p>
          <a:p>
            <a:pPr lvl="1"/>
            <a:r>
              <a:rPr lang="de-DE" dirty="0"/>
              <a:t>Variable: </a:t>
            </a:r>
            <a:r>
              <a:rPr lang="de-DE" dirty="0" err="1">
                <a:latin typeface="Consolas" panose="020B0609020204030204" pitchFamily="49" charset="0"/>
              </a:rPr>
              <a:t>currentScore</a:t>
            </a:r>
            <a:r>
              <a:rPr lang="de-DE" dirty="0">
                <a:latin typeface="Consolas" panose="020B0609020204030204" pitchFamily="49" charset="0"/>
              </a:rPr>
              <a:t> = 0</a:t>
            </a:r>
          </a:p>
          <a:p>
            <a:pPr lvl="1"/>
            <a:r>
              <a:rPr lang="de-DE" dirty="0"/>
              <a:t>Loop: </a:t>
            </a:r>
            <a:r>
              <a:rPr lang="de-DE" sz="1600" dirty="0" err="1">
                <a:latin typeface="Consolas" panose="020B0609020204030204" pitchFamily="49" charset="0"/>
              </a:rPr>
              <a:t>currentScore</a:t>
            </a:r>
            <a:r>
              <a:rPr lang="de-DE" sz="1600" dirty="0">
                <a:latin typeface="Consolas" panose="020B0609020204030204" pitchFamily="49" charset="0"/>
              </a:rPr>
              <a:t> += </a:t>
            </a:r>
            <a:r>
              <a:rPr lang="de-DE" sz="1600" dirty="0" err="1">
                <a:latin typeface="Consolas" panose="020B0609020204030204" pitchFamily="49" charset="0"/>
              </a:rPr>
              <a:t>speed</a:t>
            </a:r>
            <a:endParaRPr lang="de-DE" sz="1600" dirty="0">
              <a:latin typeface="Consolas" panose="020B0609020204030204" pitchFamily="49" charset="0"/>
            </a:endParaRPr>
          </a:p>
          <a:p>
            <a:pPr lvl="1"/>
            <a:r>
              <a:rPr lang="de-DE" dirty="0">
                <a:latin typeface="Baloo Bhai 2" panose="020B0604020202020204" charset="0"/>
                <a:cs typeface="Baloo Bhai 2" panose="020B0604020202020204" charset="0"/>
              </a:rPr>
              <a:t>Score zeichnen lassen</a:t>
            </a:r>
          </a:p>
          <a:p>
            <a:endParaRPr lang="de-DE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4D8C674-6049-4816-8845-810861D502C2}"/>
              </a:ext>
            </a:extLst>
          </p:cNvPr>
          <p:cNvCxnSpPr>
            <a:cxnSpLocks/>
          </p:cNvCxnSpPr>
          <p:nvPr/>
        </p:nvCxnSpPr>
        <p:spPr>
          <a:xfrm flipV="1">
            <a:off x="3312000" y="3725056"/>
            <a:ext cx="858273" cy="0"/>
          </a:xfrm>
          <a:prstGeom prst="straightConnector1">
            <a:avLst/>
          </a:prstGeom>
          <a:ln w="76200">
            <a:solidFill>
              <a:srgbClr val="0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F78A199-5465-4F20-910A-24E99BBEE171}"/>
              </a:ext>
            </a:extLst>
          </p:cNvPr>
          <p:cNvCxnSpPr/>
          <p:nvPr/>
        </p:nvCxnSpPr>
        <p:spPr>
          <a:xfrm flipV="1">
            <a:off x="2724376" y="2310983"/>
            <a:ext cx="858273" cy="0"/>
          </a:xfrm>
          <a:prstGeom prst="straightConnector1">
            <a:avLst/>
          </a:prstGeom>
          <a:ln w="76200">
            <a:solidFill>
              <a:srgbClr val="0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1D1B5A3-9D26-4E74-92CC-8D8DC5C4C23D}"/>
              </a:ext>
            </a:extLst>
          </p:cNvPr>
          <p:cNvCxnSpPr/>
          <p:nvPr/>
        </p:nvCxnSpPr>
        <p:spPr>
          <a:xfrm flipV="1">
            <a:off x="2724376" y="4837664"/>
            <a:ext cx="858273" cy="0"/>
          </a:xfrm>
          <a:prstGeom prst="straightConnector1">
            <a:avLst/>
          </a:prstGeom>
          <a:ln w="76200">
            <a:solidFill>
              <a:srgbClr val="0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331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61C8CEAF-1F2C-B1FF-C653-59F16D7A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724" y="3086071"/>
            <a:ext cx="1661304" cy="145554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5453855-D58F-1C39-C788-9E1C9F30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06" y="3086071"/>
            <a:ext cx="1661304" cy="13945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422993-81AD-489B-9AF4-971C8AF7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Dino soll „laufen“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F8D2AD-8974-4784-AE3A-AF62723CF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0985" y="1018565"/>
            <a:ext cx="4251387" cy="3431288"/>
          </a:xfrm>
        </p:spPr>
        <p:txBody>
          <a:bodyPr/>
          <a:lstStyle/>
          <a:p>
            <a:r>
              <a:rPr lang="de-DE" dirty="0"/>
              <a:t>Beinchen bewegen</a:t>
            </a:r>
          </a:p>
          <a:p>
            <a:pPr lvl="1"/>
            <a:r>
              <a:rPr lang="de-DE" dirty="0"/>
              <a:t>Bilder Liste importieren</a:t>
            </a:r>
          </a:p>
          <a:p>
            <a:pPr lvl="1"/>
            <a:r>
              <a:rPr lang="de-DE" dirty="0"/>
              <a:t>Klasse Player: </a:t>
            </a:r>
          </a:p>
          <a:p>
            <a:pPr lvl="2"/>
            <a:r>
              <a:rPr lang="de-DE" dirty="0"/>
              <a:t>Variable:</a:t>
            </a:r>
            <a:br>
              <a:rPr lang="de-DE" dirty="0"/>
            </a:br>
            <a:r>
              <a:rPr lang="de-DE" dirty="0" err="1">
                <a:latin typeface="Consolas" panose="020B0609020204030204" pitchFamily="49" charset="0"/>
              </a:rPr>
              <a:t>self.currentImg</a:t>
            </a:r>
            <a:r>
              <a:rPr lang="de-DE" dirty="0">
                <a:latin typeface="Consolas" panose="020B0609020204030204" pitchFamily="49" charset="0"/>
              </a:rPr>
              <a:t> = 0</a:t>
            </a:r>
          </a:p>
          <a:p>
            <a:pPr lvl="2"/>
            <a:r>
              <a:rPr lang="de-DE" dirty="0"/>
              <a:t>Funktion</a:t>
            </a:r>
            <a:br>
              <a:rPr lang="de-DE" dirty="0"/>
            </a:br>
            <a:r>
              <a:rPr lang="de-DE" dirty="0" err="1">
                <a:latin typeface="Consolas" panose="020B0609020204030204" pitchFamily="49" charset="0"/>
              </a:rPr>
              <a:t>nextAnimation</a:t>
            </a:r>
            <a:r>
              <a:rPr lang="de-DE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de-DE" dirty="0">
                <a:latin typeface="Baloo Bhai 2" panose="020B0604020202020204" charset="0"/>
                <a:cs typeface="Baloo Bhai 2" panose="020B0604020202020204" charset="0"/>
              </a:rPr>
              <a:t>Wenn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self.currentImg</a:t>
            </a:r>
            <a:r>
              <a:rPr lang="de-DE" dirty="0">
                <a:latin typeface="Consolas" panose="020B0609020204030204" pitchFamily="49" charset="0"/>
              </a:rPr>
              <a:t> == 0 → +1 </a:t>
            </a:r>
            <a:r>
              <a:rPr lang="de-DE" dirty="0">
                <a:latin typeface="Baloo Bhai 2" panose="020B0604020202020204" charset="0"/>
                <a:cs typeface="Baloo Bhai 2" panose="020B0604020202020204" charset="0"/>
              </a:rPr>
              <a:t>(Bein hinten hoch)</a:t>
            </a:r>
          </a:p>
          <a:p>
            <a:pPr lvl="1"/>
            <a:r>
              <a:rPr lang="de-DE" dirty="0">
                <a:latin typeface="Consolas" panose="020B0609020204030204" pitchFamily="49" charset="0"/>
                <a:cs typeface="Baloo Bhai 2" panose="020B0604020202020204" charset="0"/>
              </a:rPr>
              <a:t>Sonst → =0 </a:t>
            </a:r>
            <a:r>
              <a:rPr lang="de-DE" dirty="0">
                <a:latin typeface="Baloo Bhai 2" panose="020B0604020202020204" charset="0"/>
                <a:cs typeface="Baloo Bhai 2" panose="020B0604020202020204" charset="0"/>
              </a:rPr>
              <a:t>(Bein vorne hoch)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4D8C674-6049-4816-8845-810861D502C2}"/>
              </a:ext>
            </a:extLst>
          </p:cNvPr>
          <p:cNvCxnSpPr>
            <a:cxnSpLocks/>
          </p:cNvCxnSpPr>
          <p:nvPr/>
        </p:nvCxnSpPr>
        <p:spPr>
          <a:xfrm flipV="1">
            <a:off x="3312000" y="3725056"/>
            <a:ext cx="858273" cy="0"/>
          </a:xfrm>
          <a:prstGeom prst="straightConnector1">
            <a:avLst/>
          </a:prstGeom>
          <a:ln w="76200">
            <a:solidFill>
              <a:srgbClr val="0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E7539E6-43BC-4834-BB77-D3B95093F754}"/>
              </a:ext>
            </a:extLst>
          </p:cNvPr>
          <p:cNvCxnSpPr/>
          <p:nvPr/>
        </p:nvCxnSpPr>
        <p:spPr>
          <a:xfrm>
            <a:off x="736170" y="4282068"/>
            <a:ext cx="0" cy="193728"/>
          </a:xfrm>
          <a:prstGeom prst="straightConnector1">
            <a:avLst/>
          </a:prstGeom>
          <a:ln w="31750">
            <a:solidFill>
              <a:schemeClr val="tx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AF44388-62EB-4242-829E-288EDF3B58C5}"/>
              </a:ext>
            </a:extLst>
          </p:cNvPr>
          <p:cNvCxnSpPr/>
          <p:nvPr/>
        </p:nvCxnSpPr>
        <p:spPr>
          <a:xfrm>
            <a:off x="992118" y="4282068"/>
            <a:ext cx="0" cy="193728"/>
          </a:xfrm>
          <a:prstGeom prst="straightConnector1">
            <a:avLst/>
          </a:prstGeom>
          <a:ln w="317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ACF117C-7DDC-4C40-A5F9-CCD8F30F0AF1}"/>
              </a:ext>
            </a:extLst>
          </p:cNvPr>
          <p:cNvCxnSpPr/>
          <p:nvPr/>
        </p:nvCxnSpPr>
        <p:spPr>
          <a:xfrm>
            <a:off x="2450574" y="4282068"/>
            <a:ext cx="0" cy="193728"/>
          </a:xfrm>
          <a:prstGeom prst="straightConnector1">
            <a:avLst/>
          </a:prstGeom>
          <a:ln w="31750">
            <a:solidFill>
              <a:schemeClr val="tx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B70B0EB-95FC-438B-9430-503A3E4D3DF4}"/>
              </a:ext>
            </a:extLst>
          </p:cNvPr>
          <p:cNvCxnSpPr/>
          <p:nvPr/>
        </p:nvCxnSpPr>
        <p:spPr>
          <a:xfrm>
            <a:off x="2695447" y="4256128"/>
            <a:ext cx="0" cy="193728"/>
          </a:xfrm>
          <a:prstGeom prst="straightConnector1">
            <a:avLst/>
          </a:prstGeom>
          <a:ln w="31750">
            <a:solidFill>
              <a:schemeClr val="tx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75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61C8CEAF-1F2C-B1FF-C653-59F16D7A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724" y="3086071"/>
            <a:ext cx="1661304" cy="145554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5453855-D58F-1C39-C788-9E1C9F30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06" y="3086071"/>
            <a:ext cx="1661304" cy="13945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422993-81AD-489B-9AF4-971C8AF7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Dino soll „laufen“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F8D2AD-8974-4784-AE3A-AF62723CF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0985" y="1018565"/>
            <a:ext cx="4251387" cy="3431288"/>
          </a:xfrm>
        </p:spPr>
        <p:txBody>
          <a:bodyPr/>
          <a:lstStyle/>
          <a:p>
            <a:r>
              <a:rPr lang="de-DE" dirty="0"/>
              <a:t>Beinchen bewegen</a:t>
            </a:r>
          </a:p>
          <a:p>
            <a:pPr lvl="1"/>
            <a:r>
              <a:rPr lang="de-DE" dirty="0"/>
              <a:t>alle zwei Loops</a:t>
            </a:r>
            <a:br>
              <a:rPr lang="de-DE" dirty="0"/>
            </a:br>
            <a:r>
              <a:rPr lang="de-DE" dirty="0" err="1">
                <a:latin typeface="Consolas" panose="020B0609020204030204" pitchFamily="49" charset="0"/>
              </a:rPr>
              <a:t>player.nextAnimation</a:t>
            </a:r>
            <a:r>
              <a:rPr lang="de-DE" dirty="0">
                <a:latin typeface="Consolas" panose="020B0609020204030204" pitchFamily="49" charset="0"/>
              </a:rPr>
              <a:t>() </a:t>
            </a:r>
            <a:r>
              <a:rPr lang="de-DE" dirty="0"/>
              <a:t>ausführen </a:t>
            </a:r>
            <a:br>
              <a:rPr lang="de-DE" dirty="0"/>
            </a:br>
            <a:r>
              <a:rPr lang="de-DE" dirty="0"/>
              <a:t>(zu schnell bei jedem Loop)</a:t>
            </a:r>
          </a:p>
          <a:p>
            <a:pPr lvl="1"/>
            <a:r>
              <a:rPr lang="de-DE" dirty="0">
                <a:latin typeface="Baloo Bhai 2" panose="020B0604020202020204" charset="0"/>
                <a:cs typeface="Baloo Bhai 2" panose="020B0604020202020204" charset="0"/>
              </a:rPr>
              <a:t>Variable: </a:t>
            </a:r>
            <a:r>
              <a:rPr lang="de-DE" dirty="0" err="1">
                <a:latin typeface="Baloo Bhai 2" panose="020B0604020202020204" charset="0"/>
                <a:cs typeface="Baloo Bhai 2" panose="020B0604020202020204" charset="0"/>
              </a:rPr>
              <a:t>animationCounter</a:t>
            </a:r>
            <a:r>
              <a:rPr lang="de-DE" dirty="0">
                <a:latin typeface="Baloo Bhai 2" panose="020B0604020202020204" charset="0"/>
                <a:cs typeface="Baloo Bhai 2" panose="020B0604020202020204" charset="0"/>
              </a:rPr>
              <a:t> = 0</a:t>
            </a:r>
          </a:p>
          <a:p>
            <a:pPr lvl="1"/>
            <a:r>
              <a:rPr lang="de-DE" dirty="0">
                <a:latin typeface="Baloo Bhai 2" panose="020B0604020202020204" charset="0"/>
                <a:cs typeface="Baloo Bhai 2" panose="020B0604020202020204" charset="0"/>
              </a:rPr>
              <a:t>Logik: jeden zweiten Durchlauf Funktion ausführen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4D8C674-6049-4816-8845-810861D502C2}"/>
              </a:ext>
            </a:extLst>
          </p:cNvPr>
          <p:cNvCxnSpPr>
            <a:cxnSpLocks/>
          </p:cNvCxnSpPr>
          <p:nvPr/>
        </p:nvCxnSpPr>
        <p:spPr>
          <a:xfrm flipV="1">
            <a:off x="3312000" y="3725056"/>
            <a:ext cx="858273" cy="0"/>
          </a:xfrm>
          <a:prstGeom prst="straightConnector1">
            <a:avLst/>
          </a:prstGeom>
          <a:ln w="76200">
            <a:solidFill>
              <a:srgbClr val="0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E7539E6-43BC-4834-BB77-D3B95093F754}"/>
              </a:ext>
            </a:extLst>
          </p:cNvPr>
          <p:cNvCxnSpPr/>
          <p:nvPr/>
        </p:nvCxnSpPr>
        <p:spPr>
          <a:xfrm>
            <a:off x="736170" y="4282068"/>
            <a:ext cx="0" cy="193728"/>
          </a:xfrm>
          <a:prstGeom prst="straightConnector1">
            <a:avLst/>
          </a:prstGeom>
          <a:ln w="31750">
            <a:solidFill>
              <a:schemeClr val="tx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AF44388-62EB-4242-829E-288EDF3B58C5}"/>
              </a:ext>
            </a:extLst>
          </p:cNvPr>
          <p:cNvCxnSpPr/>
          <p:nvPr/>
        </p:nvCxnSpPr>
        <p:spPr>
          <a:xfrm>
            <a:off x="992118" y="4282068"/>
            <a:ext cx="0" cy="193728"/>
          </a:xfrm>
          <a:prstGeom prst="straightConnector1">
            <a:avLst/>
          </a:prstGeom>
          <a:ln w="317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ACF117C-7DDC-4C40-A5F9-CCD8F30F0AF1}"/>
              </a:ext>
            </a:extLst>
          </p:cNvPr>
          <p:cNvCxnSpPr/>
          <p:nvPr/>
        </p:nvCxnSpPr>
        <p:spPr>
          <a:xfrm>
            <a:off x="2450574" y="4282068"/>
            <a:ext cx="0" cy="193728"/>
          </a:xfrm>
          <a:prstGeom prst="straightConnector1">
            <a:avLst/>
          </a:prstGeom>
          <a:ln w="31750">
            <a:solidFill>
              <a:schemeClr val="tx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B70B0EB-95FC-438B-9430-503A3E4D3DF4}"/>
              </a:ext>
            </a:extLst>
          </p:cNvPr>
          <p:cNvCxnSpPr/>
          <p:nvPr/>
        </p:nvCxnSpPr>
        <p:spPr>
          <a:xfrm>
            <a:off x="2695447" y="4256128"/>
            <a:ext cx="0" cy="193728"/>
          </a:xfrm>
          <a:prstGeom prst="straightConnector1">
            <a:avLst/>
          </a:prstGeom>
          <a:ln w="31750">
            <a:solidFill>
              <a:schemeClr val="tx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028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868C02-2FC1-8D2A-0189-31516851A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dieses Projekt?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0787B8-0482-8A8F-0857-7BC4BC83AC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Aufgabe: Objektorientierung an einem Beispiel erklären</a:t>
            </a:r>
          </a:p>
          <a:p>
            <a:r>
              <a:rPr lang="de-DE" dirty="0"/>
              <a:t>mögliche Spiele: </a:t>
            </a:r>
          </a:p>
          <a:p>
            <a:pPr lvl="1"/>
            <a:r>
              <a:rPr lang="de-DE" dirty="0" err="1"/>
              <a:t>TicTacToe</a:t>
            </a:r>
            <a:r>
              <a:rPr lang="de-DE" dirty="0"/>
              <a:t> (wie ich damals)</a:t>
            </a:r>
          </a:p>
          <a:p>
            <a:pPr lvl="1"/>
            <a:r>
              <a:rPr lang="de-DE" dirty="0"/>
              <a:t>4 Gewinnt</a:t>
            </a:r>
          </a:p>
          <a:p>
            <a:r>
              <a:rPr lang="de-DE" dirty="0"/>
              <a:t>cooleres Spiel?</a:t>
            </a:r>
          </a:p>
          <a:p>
            <a:pPr lvl="1"/>
            <a:r>
              <a:rPr lang="de-DE" dirty="0"/>
              <a:t>Google </a:t>
            </a:r>
            <a:r>
              <a:rPr lang="de-DE" dirty="0" err="1"/>
              <a:t>Dinosaur</a:t>
            </a:r>
            <a:r>
              <a:rPr lang="de-DE" dirty="0"/>
              <a:t> Game!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FA70E74-56E3-5487-F40E-8D33BEFE5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68" y="861432"/>
            <a:ext cx="2404655" cy="207023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564B41-9475-3E3E-16A8-85170597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406" y="2432311"/>
            <a:ext cx="2404655" cy="217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11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D90D2F-1CF6-E6EE-39A9-19C987120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dieses Projekt?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0CFD662-17F4-A58E-91D4-DABD479B53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7100" y="1661126"/>
            <a:ext cx="7609799" cy="1821247"/>
          </a:xfrm>
        </p:spPr>
      </p:pic>
    </p:spTree>
    <p:extLst>
      <p:ext uri="{BB962C8B-B14F-4D97-AF65-F5344CB8AC3E}">
        <p14:creationId xmlns:p14="http://schemas.microsoft.com/office/powerpoint/2010/main" val="2512251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56ED62-7015-49E8-9AF8-C15B8DAA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Grundlegender 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DCEA68-72C7-42CA-B547-BABA733E20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1800" dirty="0"/>
              <a:t>Zeichnungen von Person machen lassen</a:t>
            </a:r>
          </a:p>
          <a:p>
            <a:r>
              <a:rPr lang="de-DE" sz="1800" dirty="0"/>
              <a:t>Grundlegende Fenster-einstellungen eingerichtet</a:t>
            </a:r>
          </a:p>
          <a:p>
            <a:r>
              <a:rPr lang="de-DE" sz="1800" dirty="0"/>
              <a:t>Zeichnungen importieren</a:t>
            </a:r>
          </a:p>
          <a:p>
            <a:r>
              <a:rPr lang="de-DE" sz="1800" dirty="0"/>
              <a:t>Main Loop</a:t>
            </a:r>
          </a:p>
          <a:p>
            <a:pPr lvl="1"/>
            <a:r>
              <a:rPr lang="de-DE" sz="1800" dirty="0"/>
              <a:t>Spiel schließbar (auf X)</a:t>
            </a:r>
          </a:p>
          <a:p>
            <a:pPr lvl="1"/>
            <a:r>
              <a:rPr lang="de-DE" sz="1800" dirty="0"/>
              <a:t>Spiel gezeichnet</a:t>
            </a:r>
          </a:p>
          <a:p>
            <a:pPr lvl="1"/>
            <a:endParaRPr lang="de-DE" sz="1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4B3E1C7-7F86-BA1A-3F0C-12E86A2C6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77" y="2720714"/>
            <a:ext cx="2057199" cy="20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2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56ED62-7015-49E8-9AF8-C15B8DAA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Grundlegender 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DCEA68-72C7-42CA-B547-BABA733E20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Zwei Dateien: game.py und chars.py</a:t>
            </a:r>
          </a:p>
          <a:p>
            <a:r>
              <a:rPr lang="de-DE" sz="1800" dirty="0"/>
              <a:t>game.py</a:t>
            </a:r>
          </a:p>
          <a:p>
            <a:pPr lvl="1"/>
            <a:r>
              <a:rPr lang="de-DE" dirty="0"/>
              <a:t>grundlegende Einstellungen</a:t>
            </a:r>
          </a:p>
          <a:p>
            <a:pPr lvl="1"/>
            <a:r>
              <a:rPr lang="de-DE" dirty="0"/>
              <a:t>„</a:t>
            </a:r>
            <a:r>
              <a:rPr lang="de-DE" dirty="0" err="1"/>
              <a:t>main</a:t>
            </a:r>
            <a:r>
              <a:rPr lang="de-DE" dirty="0"/>
              <a:t> loop“</a:t>
            </a:r>
          </a:p>
          <a:p>
            <a:r>
              <a:rPr lang="de-DE" dirty="0"/>
              <a:t>chars.py</a:t>
            </a:r>
          </a:p>
          <a:p>
            <a:pPr lvl="1"/>
            <a:r>
              <a:rPr lang="de-DE" dirty="0"/>
              <a:t>Erstellen von Charakter Klassen</a:t>
            </a:r>
          </a:p>
          <a:p>
            <a:pPr lvl="1"/>
            <a:r>
              <a:rPr lang="de-DE" dirty="0"/>
              <a:t>Charakter = </a:t>
            </a:r>
            <a:r>
              <a:rPr lang="de-DE" dirty="0" err="1"/>
              <a:t>bewegl</a:t>
            </a:r>
            <a:r>
              <a:rPr lang="de-DE" dirty="0"/>
              <a:t>. Objekt</a:t>
            </a:r>
          </a:p>
          <a:p>
            <a:pPr lvl="1"/>
            <a:endParaRPr lang="de-DE" sz="1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4B3E1C7-7F86-BA1A-3F0C-12E86A2C6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77" y="2720714"/>
            <a:ext cx="2057199" cy="20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2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56ED62-7015-49E8-9AF8-C15B8DAA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 Schritte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DCEA68-72C7-42CA-B547-BABA733E20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1800" dirty="0"/>
              <a:t>Klasse Charakter = Gemeinsamkeit aller Charaktere (Player, Gegner)</a:t>
            </a:r>
          </a:p>
          <a:p>
            <a:pPr lvl="1"/>
            <a:r>
              <a:rPr lang="de-DE" dirty="0"/>
              <a:t>Position (x, y) auf Fenster</a:t>
            </a:r>
          </a:p>
          <a:p>
            <a:pPr lvl="1"/>
            <a:r>
              <a:rPr lang="de-DE" dirty="0"/>
              <a:t>Bild</a:t>
            </a:r>
          </a:p>
          <a:p>
            <a:r>
              <a:rPr lang="de-DE" dirty="0"/>
              <a:t>festgelegt in </a:t>
            </a:r>
            <a:r>
              <a:rPr lang="de-DE" dirty="0">
                <a:latin typeface="Consolas" panose="020B0609020204030204" pitchFamily="49" charset="0"/>
              </a:rPr>
              <a:t>__</a:t>
            </a:r>
            <a:r>
              <a:rPr lang="de-DE" dirty="0" err="1">
                <a:latin typeface="Consolas" panose="020B0609020204030204" pitchFamily="49" charset="0"/>
              </a:rPr>
              <a:t>init</a:t>
            </a:r>
            <a:r>
              <a:rPr lang="de-DE" dirty="0">
                <a:latin typeface="Consolas" panose="020B0609020204030204" pitchFamily="49" charset="0"/>
              </a:rPr>
              <a:t>__()</a:t>
            </a:r>
          </a:p>
          <a:p>
            <a:pPr lvl="1"/>
            <a:r>
              <a:rPr lang="de-DE" sz="1600" dirty="0" err="1">
                <a:latin typeface="Consolas" panose="020B0609020204030204" pitchFamily="49" charset="0"/>
              </a:rPr>
              <a:t>Self</a:t>
            </a:r>
            <a:r>
              <a:rPr lang="de-DE" sz="1600" dirty="0">
                <a:latin typeface="Consolas" panose="020B0609020204030204" pitchFamily="49" charset="0"/>
              </a:rPr>
              <a:t>.[Var] </a:t>
            </a:r>
            <a:br>
              <a:rPr lang="de-DE" sz="1600" dirty="0">
                <a:latin typeface="Consolas" panose="020B0609020204030204" pitchFamily="49" charset="0"/>
              </a:rPr>
            </a:br>
            <a:r>
              <a:rPr lang="de-DE" dirty="0"/>
              <a:t>= Var in ganzer Klasse</a:t>
            </a:r>
          </a:p>
          <a:p>
            <a:r>
              <a:rPr lang="de-DE" dirty="0"/>
              <a:t>Zugriff auf Position und Bild für game.py durch „</a:t>
            </a:r>
            <a:r>
              <a:rPr lang="de-DE" dirty="0" err="1"/>
              <a:t>helper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“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A08E83-9D7D-0C7C-84D5-88E75979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77" y="2720714"/>
            <a:ext cx="2057199" cy="20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89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56ED62-7015-49E8-9AF8-C15B8DAA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 Schritte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DCEA68-72C7-42CA-B547-BABA733E20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1800" dirty="0" err="1"/>
              <a:t>helper</a:t>
            </a:r>
            <a:r>
              <a:rPr lang="de-DE" sz="1800" dirty="0"/>
              <a:t> </a:t>
            </a:r>
            <a:r>
              <a:rPr lang="de-DE" sz="1800" dirty="0" err="1"/>
              <a:t>functions</a:t>
            </a:r>
            <a:endParaRPr lang="de-DE" sz="1800" dirty="0"/>
          </a:p>
          <a:p>
            <a:pPr lvl="1"/>
            <a:r>
              <a:rPr lang="de-DE" dirty="0" err="1">
                <a:latin typeface="Consolas" panose="020B0609020204030204" pitchFamily="49" charset="0"/>
              </a:rPr>
              <a:t>Char.position</a:t>
            </a:r>
            <a:r>
              <a:rPr lang="de-DE" dirty="0">
                <a:latin typeface="Consolas" panose="020B0609020204030204" pitchFamily="49" charset="0"/>
              </a:rPr>
              <a:t>()</a:t>
            </a:r>
            <a:r>
              <a:rPr lang="de-DE" dirty="0"/>
              <a:t>= Rückgabe der aktuellen Position</a:t>
            </a:r>
          </a:p>
          <a:p>
            <a:pPr lvl="1"/>
            <a:r>
              <a:rPr lang="de-DE" dirty="0" err="1">
                <a:latin typeface="Consolas" panose="020B0609020204030204" pitchFamily="49" charset="0"/>
              </a:rPr>
              <a:t>Chars.image</a:t>
            </a:r>
            <a:r>
              <a:rPr lang="de-DE" dirty="0">
                <a:latin typeface="Consolas" panose="020B0609020204030204" pitchFamily="49" charset="0"/>
              </a:rPr>
              <a:t>()</a:t>
            </a:r>
            <a:r>
              <a:rPr lang="de-DE" dirty="0"/>
              <a:t>= Rückgabe des anzuzeigenden Bilds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A08E83-9D7D-0C7C-84D5-88E75979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77" y="2720714"/>
            <a:ext cx="2057199" cy="2057199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A83ACCD4-A92A-19E9-28A8-0DE2B3E251F8}"/>
              </a:ext>
            </a:extLst>
          </p:cNvPr>
          <p:cNvCxnSpPr>
            <a:cxnSpLocks/>
          </p:cNvCxnSpPr>
          <p:nvPr/>
        </p:nvCxnSpPr>
        <p:spPr>
          <a:xfrm>
            <a:off x="628250" y="2151483"/>
            <a:ext cx="0" cy="613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62C0FA4-BA96-FAB0-97AD-05E17515C5D3}"/>
              </a:ext>
            </a:extLst>
          </p:cNvPr>
          <p:cNvCxnSpPr>
            <a:cxnSpLocks/>
          </p:cNvCxnSpPr>
          <p:nvPr/>
        </p:nvCxnSpPr>
        <p:spPr>
          <a:xfrm>
            <a:off x="65289" y="2765715"/>
            <a:ext cx="56296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2A62315-47A9-6B8B-83D4-CFBEEE27CA85}"/>
              </a:ext>
            </a:extLst>
          </p:cNvPr>
          <p:cNvSpPr txBox="1"/>
          <p:nvPr/>
        </p:nvSpPr>
        <p:spPr>
          <a:xfrm>
            <a:off x="667177" y="2260196"/>
            <a:ext cx="342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Baloo Bhai 2" panose="020B0604020202020204" charset="0"/>
                <a:cs typeface="Baloo Bhai 2" panose="020B0604020202020204" charset="0"/>
              </a:rPr>
              <a:t>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0DBA18B-FFA7-8687-FB90-52A72FD3A9AD}"/>
              </a:ext>
            </a:extLst>
          </p:cNvPr>
          <p:cNvSpPr txBox="1"/>
          <p:nvPr/>
        </p:nvSpPr>
        <p:spPr>
          <a:xfrm>
            <a:off x="175755" y="2764743"/>
            <a:ext cx="342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Baloo Bhai 2" panose="020B0604020202020204" charset="0"/>
                <a:cs typeface="Baloo Bhai 2" panose="020B0604020202020204" charset="0"/>
              </a:rPr>
              <a:t>x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16F4C32-3220-ECF3-BA5B-EF17639718CE}"/>
              </a:ext>
            </a:extLst>
          </p:cNvPr>
          <p:cNvSpPr txBox="1"/>
          <p:nvPr/>
        </p:nvSpPr>
        <p:spPr>
          <a:xfrm>
            <a:off x="944660" y="4611730"/>
            <a:ext cx="1710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</a:rPr>
              <a:t>chars.image</a:t>
            </a:r>
            <a:r>
              <a:rPr lang="de-DE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7621EDE-DAF6-BC10-15DF-9A8DD25C97FC}"/>
              </a:ext>
            </a:extLst>
          </p:cNvPr>
          <p:cNvSpPr/>
          <p:nvPr/>
        </p:nvSpPr>
        <p:spPr>
          <a:xfrm>
            <a:off x="628650" y="2764743"/>
            <a:ext cx="2095725" cy="18592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6BB439E-302F-D4EF-CB45-6A11F0FB3C63}"/>
              </a:ext>
            </a:extLst>
          </p:cNvPr>
          <p:cNvSpPr txBox="1"/>
          <p:nvPr/>
        </p:nvSpPr>
        <p:spPr>
          <a:xfrm>
            <a:off x="0" y="1776516"/>
            <a:ext cx="1778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nsolas" panose="020B0609020204030204" pitchFamily="49" charset="0"/>
              </a:rPr>
              <a:t>chars.position</a:t>
            </a:r>
            <a:r>
              <a:rPr lang="de-DE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88484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56ED62-7015-49E8-9AF8-C15B8DAA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 Schritte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DCEA68-72C7-42CA-B547-BABA733E20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1800" dirty="0"/>
              <a:t>Klasse Spieler (Player)</a:t>
            </a:r>
          </a:p>
          <a:p>
            <a:pPr lvl="1"/>
            <a:r>
              <a:rPr lang="de-DE" dirty="0"/>
              <a:t>basiert auf einem Charakter</a:t>
            </a:r>
            <a:br>
              <a:rPr lang="de-DE" dirty="0"/>
            </a:br>
            <a:r>
              <a:rPr lang="de-DE" dirty="0" err="1">
                <a:latin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</a:rPr>
              <a:t> Player(</a:t>
            </a:r>
            <a:r>
              <a:rPr lang="de-DE" dirty="0" err="1">
                <a:latin typeface="Consolas" panose="020B0609020204030204" pitchFamily="49" charset="0"/>
              </a:rPr>
              <a:t>character</a:t>
            </a:r>
            <a:r>
              <a:rPr lang="de-DE" dirty="0">
                <a:latin typeface="Consolas" panose="020B0609020204030204" pitchFamily="49" charset="0"/>
              </a:rPr>
              <a:t>):</a:t>
            </a:r>
          </a:p>
          <a:p>
            <a:pPr lvl="1"/>
            <a:r>
              <a:rPr lang="de-DE" dirty="0"/>
              <a:t>übernimmt Eigenschaften</a:t>
            </a:r>
          </a:p>
          <a:p>
            <a:pPr lvl="2"/>
            <a:r>
              <a:rPr lang="de-DE" dirty="0"/>
              <a:t>Position (x, y)</a:t>
            </a:r>
            <a:br>
              <a:rPr lang="de-DE" dirty="0"/>
            </a:br>
            <a:r>
              <a:rPr lang="de-DE" sz="1600" dirty="0">
                <a:latin typeface="Consolas" panose="020B0609020204030204" pitchFamily="49" charset="0"/>
              </a:rPr>
              <a:t>super().__</a:t>
            </a:r>
            <a:r>
              <a:rPr lang="de-DE" sz="1600" dirty="0" err="1">
                <a:latin typeface="Consolas" panose="020B0609020204030204" pitchFamily="49" charset="0"/>
              </a:rPr>
              <a:t>init</a:t>
            </a:r>
            <a:r>
              <a:rPr lang="de-DE" sz="1600" dirty="0">
                <a:latin typeface="Consolas" panose="020B0609020204030204" pitchFamily="49" charset="0"/>
              </a:rPr>
              <a:t>__(</a:t>
            </a:r>
            <a:r>
              <a:rPr lang="de-DE" sz="1600" dirty="0" err="1">
                <a:latin typeface="Consolas" panose="020B0609020204030204" pitchFamily="49" charset="0"/>
              </a:rPr>
              <a:t>x,y</a:t>
            </a:r>
            <a:r>
              <a:rPr lang="de-DE" sz="1600" dirty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de-DE" dirty="0"/>
              <a:t>übernimmt automatisch die </a:t>
            </a:r>
            <a:r>
              <a:rPr lang="de-DE" dirty="0" err="1"/>
              <a:t>helper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A08E83-9D7D-0C7C-84D5-88E75979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77" y="2720714"/>
            <a:ext cx="2057199" cy="20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69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56ED62-7015-49E8-9AF8-C15B8DAA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 Schritte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DCEA68-72C7-42CA-B547-BABA733E20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1800" dirty="0"/>
              <a:t>Spielerobjekt erstellen</a:t>
            </a:r>
            <a:br>
              <a:rPr lang="de-DE" sz="1800" dirty="0"/>
            </a:br>
            <a:r>
              <a:rPr lang="de-DE" sz="1800" dirty="0" err="1"/>
              <a:t>player</a:t>
            </a:r>
            <a:r>
              <a:rPr lang="de-DE" sz="1800" dirty="0"/>
              <a:t> = </a:t>
            </a:r>
            <a:r>
              <a:rPr lang="de-DE" sz="1800" dirty="0" err="1"/>
              <a:t>chars.Player</a:t>
            </a:r>
            <a:r>
              <a:rPr lang="de-DE" sz="1800" dirty="0"/>
              <a:t>(200, 375)</a:t>
            </a:r>
          </a:p>
          <a:p>
            <a:r>
              <a:rPr lang="de-DE" dirty="0"/>
              <a:t>Aktuell:</a:t>
            </a:r>
          </a:p>
          <a:p>
            <a:pPr lvl="1"/>
            <a:r>
              <a:rPr lang="de-DE" dirty="0"/>
              <a:t>Dino wird statisch gezeichnet</a:t>
            </a:r>
            <a:br>
              <a:rPr lang="de-DE" dirty="0"/>
            </a:br>
            <a:r>
              <a:rPr lang="en-US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dinoImg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 und</a:t>
            </a:r>
            <a:r>
              <a:rPr lang="en-US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(200, 375)</a:t>
            </a:r>
            <a:endParaRPr lang="de-DE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chemeClr val="bg2"/>
                </a:solidFill>
              </a:rPr>
              <a:t>Neu:</a:t>
            </a:r>
          </a:p>
          <a:p>
            <a:pPr lvl="1"/>
            <a:r>
              <a:rPr lang="de-DE" dirty="0">
                <a:solidFill>
                  <a:schemeClr val="bg2"/>
                </a:solidFill>
              </a:rPr>
              <a:t>Zeichen mithilfe </a:t>
            </a:r>
            <a:r>
              <a:rPr lang="de-DE" dirty="0" err="1">
                <a:solidFill>
                  <a:schemeClr val="bg2"/>
                </a:solidFill>
              </a:rPr>
              <a:t>helper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functions</a:t>
            </a:r>
            <a:r>
              <a:rPr lang="de-DE" dirty="0">
                <a:solidFill>
                  <a:schemeClr val="bg2"/>
                </a:solidFill>
              </a:rPr>
              <a:t> des Spielers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 err="1">
                <a:solidFill>
                  <a:schemeClr val="bg2"/>
                </a:solidFill>
                <a:latin typeface="Consolas" panose="020B0609020204030204" pitchFamily="49" charset="0"/>
              </a:rPr>
              <a:t>player.image</a:t>
            </a:r>
            <a:r>
              <a:rPr lang="de-DE" dirty="0">
                <a:solidFill>
                  <a:schemeClr val="bg2"/>
                </a:solidFill>
                <a:latin typeface="Consolas" panose="020B0609020204030204" pitchFamily="49" charset="0"/>
              </a:rPr>
              <a:t>() und </a:t>
            </a:r>
            <a:r>
              <a:rPr lang="de-DE" dirty="0" err="1">
                <a:solidFill>
                  <a:schemeClr val="bg2"/>
                </a:solidFill>
                <a:latin typeface="Consolas" panose="020B0609020204030204" pitchFamily="49" charset="0"/>
              </a:rPr>
              <a:t>player.position</a:t>
            </a:r>
            <a:r>
              <a:rPr lang="de-DE" dirty="0">
                <a:solidFill>
                  <a:schemeClr val="bg2"/>
                </a:solidFill>
                <a:latin typeface="Consolas" panose="020B0609020204030204" pitchFamily="49" charset="0"/>
              </a:rPr>
              <a:t>()</a:t>
            </a:r>
            <a:br>
              <a:rPr lang="de-DE" dirty="0"/>
            </a:b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A08E83-9D7D-0C7C-84D5-88E75979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77" y="2720714"/>
            <a:ext cx="2057199" cy="20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42037"/>
      </p:ext>
    </p:extLst>
  </p:cSld>
  <p:clrMapOvr>
    <a:masterClrMapping/>
  </p:clrMapOvr>
</p:sld>
</file>

<file path=ppt/theme/theme1.xml><?xml version="1.0" encoding="utf-8"?>
<a:theme xmlns:a="http://schemas.openxmlformats.org/drawingml/2006/main" name="Videogame Interfaces Designer Portfolio by Slidesgo">
  <a:themeElements>
    <a:clrScheme name="Simple Light">
      <a:dk1>
        <a:srgbClr val="6B5041"/>
      </a:dk1>
      <a:lt1>
        <a:srgbClr val="FFFFFF"/>
      </a:lt1>
      <a:dk2>
        <a:srgbClr val="7E5E4D"/>
      </a:dk2>
      <a:lt2>
        <a:srgbClr val="6D4CC2"/>
      </a:lt2>
      <a:accent1>
        <a:srgbClr val="F582A1"/>
      </a:accent1>
      <a:accent2>
        <a:srgbClr val="B82D3D"/>
      </a:accent2>
      <a:accent3>
        <a:srgbClr val="F3E6DA"/>
      </a:accent3>
      <a:accent4>
        <a:srgbClr val="B6C764"/>
      </a:accent4>
      <a:accent5>
        <a:srgbClr val="351F6B"/>
      </a:accent5>
      <a:accent6>
        <a:srgbClr val="F8A62F"/>
      </a:accent6>
      <a:hlink>
        <a:srgbClr val="DBB8A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</Words>
  <Application>Microsoft Office PowerPoint</Application>
  <PresentationFormat>Bildschirmpräsentation (16:9)</PresentationFormat>
  <Paragraphs>102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Baloo Bhai 2</vt:lpstr>
      <vt:lpstr>Arial</vt:lpstr>
      <vt:lpstr>Grandstander Black</vt:lpstr>
      <vt:lpstr>Consolas</vt:lpstr>
      <vt:lpstr>Symbol</vt:lpstr>
      <vt:lpstr>Videogame Interfaces Designer Portfolio by Slidesgo</vt:lpstr>
      <vt:lpstr>Google Dinosaur Game Clone - DinoJump</vt:lpstr>
      <vt:lpstr>Warum dieses Projekt?</vt:lpstr>
      <vt:lpstr>Warum dieses Projekt?</vt:lpstr>
      <vt:lpstr>Grundlegender Stand</vt:lpstr>
      <vt:lpstr>Grundlegender Stand</vt:lpstr>
      <vt:lpstr>Erste Schritte</vt:lpstr>
      <vt:lpstr>Erste Schritte</vt:lpstr>
      <vt:lpstr>Erste Schritte</vt:lpstr>
      <vt:lpstr>Erste Schritte</vt:lpstr>
      <vt:lpstr>Dino soll „laufen“</vt:lpstr>
      <vt:lpstr>Dino soll „laufen“</vt:lpstr>
      <vt:lpstr>Dino soll „laufen“</vt:lpstr>
      <vt:lpstr>Dino soll „laufen“</vt:lpstr>
      <vt:lpstr>Dino soll „laufen“</vt:lpstr>
      <vt:lpstr>Dino soll „laufen“</vt:lpstr>
      <vt:lpstr>Dino soll „laufen“</vt:lpstr>
      <vt:lpstr>Dino soll „laufen“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Dinosaur Game Clone - Name?</dc:title>
  <cp:lastModifiedBy>Maximilian Reinz</cp:lastModifiedBy>
  <cp:revision>29</cp:revision>
  <dcterms:modified xsi:type="dcterms:W3CDTF">2022-05-03T20:29:17Z</dcterms:modified>
</cp:coreProperties>
</file>